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86" r:id="rId2"/>
    <p:sldId id="275" r:id="rId3"/>
    <p:sldId id="291" r:id="rId4"/>
    <p:sldId id="288" r:id="rId5"/>
    <p:sldId id="289" r:id="rId6"/>
    <p:sldId id="280" r:id="rId7"/>
    <p:sldId id="279" r:id="rId8"/>
    <p:sldId id="281" r:id="rId9"/>
    <p:sldId id="282" r:id="rId10"/>
    <p:sldId id="284" r:id="rId11"/>
    <p:sldId id="262" r:id="rId12"/>
    <p:sldId id="267" r:id="rId13"/>
    <p:sldId id="261" r:id="rId14"/>
    <p:sldId id="256" r:id="rId15"/>
    <p:sldId id="257" r:id="rId16"/>
    <p:sldId id="258" r:id="rId17"/>
    <p:sldId id="259" r:id="rId18"/>
    <p:sldId id="263" r:id="rId19"/>
    <p:sldId id="269" r:id="rId20"/>
    <p:sldId id="271" r:id="rId21"/>
    <p:sldId id="272" r:id="rId22"/>
    <p:sldId id="278" r:id="rId23"/>
    <p:sldId id="28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000066"/>
    <a:srgbClr val="66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05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51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66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09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54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36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95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63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07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56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40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EA58F1-8125-4C8F-8334-6496D4315171}" type="datetimeFigureOut">
              <a:rPr lang="ru-RU" smtClean="0"/>
              <a:pPr/>
              <a:t>15.05.2018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02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Профилактика деструктивного</a:t>
            </a:r>
            <a:b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поведения среди </a:t>
            </a:r>
            <a:b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детей и подростков</a:t>
            </a:r>
            <a:endParaRPr lang="ru-RU" sz="6000" b="1" cap="none" spc="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9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427" y="0"/>
            <a:ext cx="12182573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365760" indent="0" algn="just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endParaRPr lang="ru-RU" sz="40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0000" algn="just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endParaRPr lang="ru-RU" sz="4000" b="1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Но</a:t>
            </a:r>
            <a:r>
              <a:rPr lang="ru-RU" sz="40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80% случаев деструктивного </a:t>
            </a: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</a:t>
            </a: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имеет семейную подоплеку: 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утрата </a:t>
            </a:r>
            <a:endParaRPr lang="ru-RU" sz="4000" spc="-15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взаимопонимания </a:t>
            </a: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одним или обоими </a:t>
            </a:r>
            <a:endParaRPr lang="ru-RU" sz="4000" spc="-15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одителями</a:t>
            </a: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распад 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семьи, </a:t>
            </a:r>
            <a:endParaRPr lang="ru-RU" sz="4000" spc="-15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социальное 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сиротство. </a:t>
            </a:r>
            <a:endParaRPr lang="ru-RU" sz="4000" spc="-1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54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809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083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indent="540000" algn="ctr">
              <a:lnSpc>
                <a:spcPct val="100000"/>
              </a:lnSpc>
            </a:pPr>
            <a:r>
              <a:rPr lang="ru-RU" dirty="0"/>
              <a:t> </a:t>
            </a:r>
            <a:r>
              <a:rPr lang="ru-RU" sz="3200" b="1" spc="110" dirty="0">
                <a:latin typeface="Arial Black" panose="020B0A04020102020204" pitchFamily="34" charset="0"/>
                <a:cs typeface="Times New Roman" panose="02020603050405020304" pitchFamily="18" charset="0"/>
              </a:rPr>
              <a:t>Семья – это главная система, к которой </a:t>
            </a:r>
            <a:r>
              <a:rPr lang="ru-RU" sz="3200" b="1" spc="11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        принадлежит </a:t>
            </a:r>
            <a:r>
              <a:rPr lang="ru-RU" sz="3200" b="1" spc="110" dirty="0">
                <a:latin typeface="Arial Black" panose="020B0A04020102020204" pitchFamily="34" charset="0"/>
                <a:cs typeface="Times New Roman" panose="02020603050405020304" pitchFamily="18" charset="0"/>
              </a:rPr>
              <a:t>каждый из нас.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30837"/>
            <a:ext cx="12192000" cy="52271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540000" algn="ctr">
              <a:lnSpc>
                <a:spcPct val="100000"/>
              </a:lnSpc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являются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главным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фактором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деструктивного поведения детей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подростков.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Например, каждый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4-ый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случай завершенного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суицида</a:t>
            </a: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происходит из-за конфликтов в семье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Многие трагедии можно предотвратить при более внимательном отношении родителей к ребенку.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Рассмотрим типы родителей по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взаимодействию 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ребенком: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694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В.Д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Москаленко разделяет семейные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функциональные и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дисфункциональные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0000" algn="ctr"/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Дисфункциональная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семья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– это семья, в которой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естественное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выражение чувств осуждается или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запрещается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проблемы отрицаются или игнорируются,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также создается и поддерживается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иллюзия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благополучия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725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0293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Требовательный 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родитель 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2937"/>
            <a:ext cx="12191999" cy="5755064"/>
          </a:xfrm>
          <a:solidFill>
            <a:schemeClr val="accent6">
              <a:lumMod val="20000"/>
              <a:lumOff val="8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anchor="ctr">
            <a:normAutofit/>
          </a:bodyPr>
          <a:lstStyle/>
          <a:p>
            <a:pPr marL="0" indent="360000" algn="just">
              <a:lnSpc>
                <a:spcPts val="2160"/>
              </a:lnSpc>
              <a:buNone/>
            </a:pPr>
            <a:endParaRPr lang="ru-RU" sz="18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Четко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знает, каким должно быть будущее сына или дочери.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Видит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ребенка счастливым и преуспевающим и добивается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любой ценой. Требовательные родители не учат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своих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детей делать выбор, а сами принимают решения за них.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ведет к тому, что дети не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могут учиться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собственном опыте, теряют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совершенствоваться.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результате у детей требовательных родителей могут возникать самые разные социальные проблемы: алкоголизм и наркомания, суицидальное поведение. </a:t>
            </a:r>
          </a:p>
          <a:p>
            <a:pPr lvl="1" algn="just">
              <a:lnSpc>
                <a:spcPts val="2160"/>
              </a:lnSpc>
            </a:pPr>
            <a:endParaRPr lang="ru-RU" sz="3200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9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8607"/>
          </a:xfrm>
          <a:solidFill>
            <a:schemeClr val="accent6">
              <a:lumMod val="40000"/>
              <a:lumOff val="60000"/>
            </a:schemeClr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Критикующий родитель </a:t>
            </a:r>
            <a:endParaRPr lang="ru-RU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8606"/>
            <a:ext cx="12192000" cy="55995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Чтобы чувствовать себя более или менее хорошо,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родителям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критиковать других, забывая о том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 настоящая критика – это не осуждение, а всесторонняя оценка. В любом поведении критикующий родитель найдет изъян,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который можно указать, а еще лучше – негативно оценить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Всю жизнь критикующие родители стремятся к совершенству любой ценой, даже за счет благополучия своих детей.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чувствуют от них поддержку.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Финалом могут стать различные формы деструктивного поведения.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7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57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Сверхопекающий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85740"/>
            <a:ext cx="12192000" cy="547225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Сверхопекающий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родитель считает, что без его помощи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выживет.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Сверхопекаюшие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родители не дают подросткам возможности стать зрелыми, самостоятельными, ответственными взрослыми подобно тому, как это делают требовательные родители.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результате дети верят не в себя, а в свою некомпетентность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любых жизненных аспектах.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из форм ухода от проблем – деструктивный образ жизни.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0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1976"/>
            <a:ext cx="12192000" cy="170625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Отстраненный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4277"/>
            <a:ext cx="12192000" cy="528372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Всегда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держит эмоциональную дистанцию с ребенком.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Поведение отстраненного родителя выражает следующее кредо: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Ты не значимый для меня человек». Дети отстраненных,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недоступных, все время занятых родителей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начинают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сами к себе относиться как к ничего не стоящим людям.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 родителей нет для ребенка того ценного, что они называют временем, ребенок думает: «То, что я думаю, не имеет значения.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и я не ценный, я пустой, я неважный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фактически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любит себя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Он может отреагировать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деструктивным поведением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суицидальной попыткой (иногда не одной),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алкоголизмом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наркоманией, пристрастием к криминальной субкультуре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65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857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b="1" u="sng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Ответственный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85740"/>
            <a:ext cx="12192000" cy="54722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10896" lvl="2" indent="0" algn="just">
              <a:buNone/>
            </a:pPr>
            <a:r>
              <a:rPr lang="ru-RU" sz="1600" dirty="0" smtClean="0">
                <a:latin typeface="Arial Black" panose="020B0A04020102020204" pitchFamily="34" charset="0"/>
              </a:rPr>
              <a:t>	</a:t>
            </a:r>
          </a:p>
          <a:p>
            <a:pPr marL="310896" lvl="2" indent="360000" algn="just">
              <a:buNone/>
            </a:pPr>
            <a:endParaRPr lang="ru-RU" sz="1600" spc="70" dirty="0" smtClean="0">
              <a:latin typeface="Arial Black" panose="020B0A040201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Взаимное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уважение – вот руководящий принцип семей с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ответственными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родителями. Ответственные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родители убеждены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что они сами нисколько не лучше и не выше, но и нисколько не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хуже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не ниже, чем их дети.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Ответственные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родители смело обнаруживают свое несовершенство перед детьми (в мире нет совершенства!), придерживаются реалистических стандартов как для себя,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так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для детей. Родители сами не упускают из вида свои сильные стороны, свои реальные достоинства, свои хорошие поступки и сфокусированы на сильных сторонах детей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дети верят в свою компетентность.</a:t>
            </a:r>
          </a:p>
          <a:p>
            <a:pPr marL="310896" lvl="2" indent="0" algn="just">
              <a:lnSpc>
                <a:spcPct val="100000"/>
              </a:lnSpc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Arial Black" panose="020B0A04020102020204" pitchFamily="34" charset="0"/>
              </a:rPr>
              <a:t> </a:t>
            </a:r>
          </a:p>
          <a:p>
            <a:endParaRPr lang="ru-RU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173736" lvl="1" indent="540000" algn="ctr" rtl="0">
              <a:buClr>
                <a:schemeClr val="accent1"/>
              </a:buClr>
              <a:tabLst>
                <a:tab pos="270510" algn="l"/>
                <a:tab pos="540385" algn="l"/>
                <a:tab pos="630555" algn="l"/>
              </a:tabLst>
            </a:pP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Итак, плохие, дисгармоничные или даже просто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холодные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взаимоотношения в семье в большинстве случаев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запускают 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механизм развития у ребенка агрессии и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аутоагрессии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Если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 ребенка не сложились уважительные и доверительные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отношения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родителями, то он установит их с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товарищами</a:t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(особенно старшими), но тогда никто не может гарантировать,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что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эти товарищи не повлияют на него отрицательно и не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привлекут 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его к различным формам деструктивного поведения.</a:t>
            </a:r>
            <a:endParaRPr lang="ru-RU" sz="28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31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10293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Если замечена  склонность  к </a:t>
            </a:r>
            <a:r>
              <a:rPr lang="ru-RU" sz="31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2936"/>
            <a:ext cx="12192000" cy="5755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Внимательно выслушайте решившегося на опасный шаг подростка.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Приложите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 все  усилия, чтобы понять  проблему, скрытую за  словами.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Оцените серьезность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намерений и чувств,  глубину  эмоционального 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кризиса, мировосприятие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ребенка.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Внимательно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отнеситесь ко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 всем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  даже   самым   незначительным   обидам  и жалобам. Не  пренебрегайте  ничем  из  сказанного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Постарайтесь взглянуть на ситуацию глазами сына или дочери.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Примите сторону ребенка, а не его оппонента,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сли даже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таковым являетесь вы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сами.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ru-RU" sz="40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24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14986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3200" cap="none" spc="-8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800" cap="none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800" cap="none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71688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 algn="just"/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Деструктивное поведение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разрушающее</a:t>
            </a: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 которому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относится употребление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алкоголя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наркотиков, а также суицидальное поведение.</a:t>
            </a:r>
          </a:p>
          <a:p>
            <a:pPr indent="450000"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Суицидальная попытка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целенаправленная</a:t>
            </a: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попытка самоубийства, не закончившаяся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смертью.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b="1" spc="-150" dirty="0">
                <a:latin typeface="Arial Black" panose="020B0A04020102020204" pitchFamily="34" charset="0"/>
                <a:cs typeface="Arial" panose="020B0604020202020204" pitchFamily="34" charset="0"/>
              </a:rPr>
              <a:t>Суицидальное поведение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– </a:t>
            </a:r>
            <a:r>
              <a:rPr lang="ru-RU" sz="2800" spc="-150" dirty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28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проявление</a:t>
            </a:r>
          </a:p>
          <a:p>
            <a:pPr indent="450000" algn="ctr"/>
            <a:r>
              <a:rPr lang="ru-RU" sz="28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суицидальной активности: мысли, намерения, </a:t>
            </a:r>
            <a:endParaRPr lang="ru-RU" sz="2800" spc="-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угрозы, попытки.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3816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4268"/>
            <a:ext cx="12192000" cy="9238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Чтобы исправить ситуацию, нужно: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29559"/>
            <a:ext cx="12192000" cy="602844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1) Постарайтесь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сохранить в семье атмосферу доверия: не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бойтесь рассказывать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о    своих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чувствах, слабостях, неудачах,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участвуйте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его жизни, старайтесь все делать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вместе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 вы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будете поддерживать контакт с сыном или дочерью.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Внимательно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выслушайте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подростка.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состоянии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душевного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кризиса любому из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нас   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 кто-нибудь, кто готов нас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выслушать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Приложите все усилия, чтобы осознать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подтекст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скрытый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 словами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3) Выяснить серьезность намерений и чувств ребенка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сын или дочь ведут себя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рискованно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то ситуация критическая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4) Оценить глубину эмоционального кризиса.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Подросток может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испытывать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серьезные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либо не иметь никаких интересов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 при этом не помышлять о самоубийстве.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человек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недавно находившийся в состоянии депрессии, вдруг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начинает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бурную,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активную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неустанную деятельность. Такое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также может служить основанием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тревоги.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55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1999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5) Внимательное отношение ко всем, даже самым незначительным обидам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жалобам. Не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пренебрегайте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ничем из сказанного. Сын или дочь могут и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давать воли чувствам, скрывая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проблемы, но в то же время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находиться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 состоянии глубокой депрессии.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6) Если подросток заговорил с вами о своем, бросайте уборку, кладите 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телефонную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трубку,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откладывайте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все свои дела, садитесь напротив и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слушайте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вникайте, сопереживайте,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думайте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вместе!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7) Займитесь с сыном или дочерью новыми интересными делами: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каждый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день узнавайте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что-то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новое, экспериментируйте, развлекайтесь. 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Заведите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домашнее животное – забота о нем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принесет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пользу по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нескольким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направлениям: во-первых, уход за беззащитным существом 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поможет настроить ребенка на положительный лад, во-вторых, даст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возможность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осознать свою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значимость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и почувствовать себя нужным,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в-третьих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научит заботиться еще о ком-то, кроме себя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Кроме того,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сына или дочери будет значительно меньше времени на различные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отрицательные эксперименты со своей жизнью.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8) Сформулируйте у подростка четкую установку: «Из любой трудной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жизненной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ситуации 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всегда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можно найти выход, а вечных 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нерешаемых 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проблем не бывает». Внушите, что 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любая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неудача – это всего лишь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ступенька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на лестнице, ведущей к успеху, неотъемлемая </a:t>
            </a: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часть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пути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победе. Любой триумф всегда достигается путем проб и ошибок.</a:t>
            </a:r>
          </a:p>
          <a:p>
            <a:pPr marL="173736" lvl="1" indent="5400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4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9) Ни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коем случае не заставляйте сына или дочь реализовывать ваши несбывшиеся мечты 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неоправдавшиеся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надежды: у каждого свой путь, и ребенок (независимо от возраста) – это не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вас самих, а отдельный человек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ставьте свои отношения с ребенком в зависимость от его школьных успехов, поступков.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либо порицание должно быть направлено на поступок, а не личность. В наказании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коем случае не должно быть заложено эмоциональное отвержение: «Я тебя не люблю,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потому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ты сделал это».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Внушайте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ребенку, что в некоторых случаях ему будет необходимо говорить «нет».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Большинство  родителей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учат детей быть вежливыми 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послушными 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 всем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соглашаться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окружающими.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каждый ребенок нуждается в родительском разрешении сопротивляться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оказываемому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него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давлению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И если кто-нибудь начнет склонять ребенка к курению,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употреблению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алкоголя,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пробованию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наркотиков, совершению суицида или правонарушения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он вправе проявить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твердость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ответить решительным отказом, несмотря на то, что это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танет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противоречить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желаниям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остальных.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57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/>
            <a:endParaRPr lang="ru-RU" dirty="0" smtClean="0"/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Предотвращение 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последствий </a:t>
            </a:r>
            <a:r>
              <a:rPr lang="ru-RU" sz="28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складывается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из нескольких составляющих: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правильного 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воспитания, гармоничных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отношений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семье, активного участия родителей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жизни детей, умения слушать их,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понимания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детских проблем, четких правил внутри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семьи.</a:t>
            </a: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Но иногда этого оказывается не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достаточно, и </a:t>
            </a:r>
            <a:endParaRPr lang="ru-RU" sz="2800" spc="-15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spc="-15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возникает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необходимость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обратиться к специалисту.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Важно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всегда помнить: просьба о помощи – 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первый</a:t>
            </a: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шаг к ее получению.</a:t>
            </a:r>
          </a:p>
        </p:txBody>
      </p:sp>
    </p:spTree>
    <p:extLst>
      <p:ext uri="{BB962C8B-B14F-4D97-AF65-F5344CB8AC3E}">
        <p14:creationId xmlns:p14="http://schemas.microsoft.com/office/powerpoint/2010/main" val="34340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44230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Причины употребления наркотиков</a:t>
            </a:r>
            <a:endParaRPr lang="ru-RU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42299"/>
            <a:ext cx="12192000" cy="5316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indent="450000" algn="just"/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причины употребления наркотиков делятся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две группы: </a:t>
            </a:r>
            <a:r>
              <a:rPr lang="ru-RU" sz="36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внешние –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влияния</a:t>
            </a:r>
          </a:p>
          <a:p>
            <a:pPr indent="450000" algn="ctr"/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внешнего мира и </a:t>
            </a:r>
            <a:r>
              <a:rPr lang="ru-RU" sz="36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внутренние –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 </a:t>
            </a:r>
            <a:endParaRPr lang="ru-RU" sz="36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основе личные побуждения.</a:t>
            </a:r>
            <a:endParaRPr lang="ru-RU" sz="36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6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917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ВНЕШНИЕ Причины: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9179"/>
            <a:ext cx="12192000" cy="552882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1. Влияние употребляющих наркотики товарищей. </a:t>
            </a:r>
            <a:endParaRPr lang="ru-RU" sz="32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Будучи </a:t>
            </a:r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социальным существом, человек </a:t>
            </a:r>
            <a:endParaRPr lang="ru-RU" sz="32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стремится </a:t>
            </a:r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примкнуть к определенной группе людей, </a:t>
            </a:r>
            <a:endParaRPr lang="ru-RU" sz="32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поэтому </a:t>
            </a:r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ради членства группы может попробовать наркотик.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2. Конфликты с социумом (в частности, с родственниками). </a:t>
            </a:r>
            <a:endParaRPr lang="ru-RU" sz="32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данном случае употребление наркотиков представляет </a:t>
            </a:r>
            <a:endParaRPr lang="ru-RU" sz="32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собой </a:t>
            </a:r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протест или способ самоутверждения.</a:t>
            </a:r>
          </a:p>
        </p:txBody>
      </p:sp>
    </p:spTree>
    <p:extLst>
      <p:ext uri="{BB962C8B-B14F-4D97-AF65-F5344CB8AC3E}">
        <p14:creationId xmlns:p14="http://schemas.microsoft.com/office/powerpoint/2010/main" val="342941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9516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ВНутренНИЕ</a:t>
            </a:r>
            <a:r>
              <a:rPr lang="ru-RU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Причины: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4594"/>
            <a:ext cx="12192000" cy="546283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 Любопытство, попытка узнать неизвестное.</a:t>
            </a: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2. Стремление к удовольствию.</a:t>
            </a: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 Бегство от реальности, снятие напряжения.</a:t>
            </a:r>
          </a:p>
          <a:p>
            <a:pPr algn="ctr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9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31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44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ПРИЧИНЫ суицидального поведения:</a:t>
            </a:r>
            <a:r>
              <a:rPr lang="ru-RU" sz="2700" b="1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3192"/>
            <a:ext cx="12192000" cy="559480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- отсутствие доброжелательности и внимания со стороны взрослых;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жизненные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события, показывающие несостоятельность романтической картины мира (проблемы в учебном </a:t>
            </a:r>
            <a:endParaRPr lang="ru-RU" sz="5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заведении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 ссора или острый конфликт с авторитетными взрослыми, безответная любовь либо прекращение </a:t>
            </a:r>
            <a:endParaRPr lang="ru-RU" sz="5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романтических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отношений);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неуверенность в завтрашнем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дне, потеря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смысла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жизни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морально-этических ценностей;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низкая самооценка, трудности в самоопределении, комплекс неполноценности (особенно культивируемый в семье);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однообразная эмоциональная и интеллектуальная жизнь;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объективно тяжелая жизненная ситуация (потеря близкого человека, серьезное заболевание,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ошеломляющее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открытие, пережитое унижение, домашнее насилие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как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физическое, так и моральное);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конфликты с учителями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и/или сверстниками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 школьная травля (в том числе и в социальных сетях);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затяжная депрессия;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незрелость личности (импульсивность, внушаемость, информационная </a:t>
            </a: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подражаемость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личная неудача подростка (особенно если его родители практикуют воспитание по принципу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высокой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значимости, ценности общественного успеха, завышенной самооценки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самоубийство друга, кумира, кого-либо из близких.</a:t>
            </a:r>
            <a:endParaRPr lang="ru-RU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1032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20663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Факторы риска суицидального поведения:</a:t>
            </a:r>
            <a:endParaRPr lang="ru-RU" sz="2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06630"/>
            <a:ext cx="12191999" cy="565137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Ссора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или острый конфликт со значимыми взрослыми.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Несчастная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любовь или разрыв романтических отношений.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Отвержение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сверстников, травля (в том числе в социальных сетях).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4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Объективно </a:t>
            </a:r>
            <a:r>
              <a:rPr lang="ru-RU" sz="2400" spc="-150" dirty="0">
                <a:latin typeface="Arial" panose="020B0604020202020204" pitchFamily="34" charset="0"/>
                <a:cs typeface="Arial" panose="020B0604020202020204" pitchFamily="34" charset="0"/>
              </a:rPr>
              <a:t>тяжелая жизненная ситуация (потеря близкого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человека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резкое общественное отвержение,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серьезное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заболевание).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Личная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неудача подростка на фоне высокой значимости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ценности социального успеха (особенно в семье).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Нестабильная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семейная ситуация (развод родителей, конфликты,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насилия).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Резкое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изменение социального окружения (например, 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результате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смены места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жительства, перехода в другую школу).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9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Случаи, </a:t>
            </a:r>
            <a:b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на которые необходимо </a:t>
            </a: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обратить </a:t>
            </a: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внимание:</a:t>
            </a:r>
            <a:endParaRPr lang="ru-RU" sz="4400" cap="none" spc="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5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Использование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сыном или дочерью выражений о тяжести жизни («Мне тяжело жить», «Я так больше не могу», «Все надоело»,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«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Сколько можно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?!» и пр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2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Иногда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готовясь к роковому шагу, ребенок вдруг начинает раздавать вещи (особенно любимые), наводит порядок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стремится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завершить неоконченные дела и погасить имеющиеся долги (учебные, товарищеские, возможно, финансовые) или,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наоборот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стал неряшливым, подавленным, безразличным; начинает проявлять раздражительность, агрессию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3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Капризность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привередливость, обидчивость. Если настроение чуть ли не ежедневно колеблется между возбуждением и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упадком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то это уже причина для тревоги.  Внезапные перемены в поведении должны стать объектом пристального наблюдения.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Когда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сдержанный, замкнутый, молчаливый подросток вдруг начинает много шутить, смеяться, болтать, то следует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внимательно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присмотреться к нему – такая резкая перемена иногда свидетельствует о глубоком переживании, которое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старается скрыть под маской веселья и беззаботности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4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Уход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себя. Стремление побыть наедине с собой естественно для каждого человека. Но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замкнутость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апатия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обособление становятся глубокими и длительными, особенно когда человек сторонится вчерашних друзей.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5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Депрессия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сопровождающаяся внезапным снижением успеваемости, утратой интереса к любимым занятиям, рассеянностью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Это сильный эмоциональный упадок, который не всегда заметен и у каждого проявляется по-своему. Единственный способ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выявить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это состояние – прямой и доверительный разговор с сыном или дочерью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6. Неоправданные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 опрометчивые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поступки, а также увлечения, связанные с риском для жизни.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Если раньше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подобного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 наблюдалось – необходимо усилить бдительность до предела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7. Потеря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самоуважения, самообвинение. Люди с заниженной самооценкой или же относящиеся к себе и вовсе неуважительно,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считают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себя никчемными, ненужными и нелюбимыми. Им кажется, что они неудачники, что у них ничего не получается и их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никто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 любит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8.Резкие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перепады настроения, неадекватная реакция на слова, беспричинные слезы, медленная и маловыразительная речь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9.Если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ребенок все свободное время проводит в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соцсетях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избегая живого общения, то стоит обратить на это внимание.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сети, которая заменяет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живое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общение, практически невозможно понять, что подразумевают негативные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простое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бравирование, глупую шутку или скрытый крик о помощи.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6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1228</TotalTime>
  <Words>1470</Words>
  <Application>Microsoft Office PowerPoint</Application>
  <PresentationFormat>Произвольный</PresentationFormat>
  <Paragraphs>245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Интеграл</vt:lpstr>
      <vt:lpstr>Профилактика деструктивного поведения среди  детей и подростков</vt:lpstr>
      <vt:lpstr>. </vt:lpstr>
      <vt:lpstr>Причины употребления наркотиков</vt:lpstr>
      <vt:lpstr>ВНЕШНИЕ Причины: </vt:lpstr>
      <vt:lpstr>ВНутренНИЕ Причины: </vt:lpstr>
      <vt:lpstr> ПРИЧИНЫ суицидального поведения: </vt:lpstr>
      <vt:lpstr>Факторы риска суицидального поведения:</vt:lpstr>
      <vt:lpstr>Случаи,  на которые необходимо  обратить внимание:</vt:lpstr>
      <vt:lpstr>Презентация PowerPoint</vt:lpstr>
      <vt:lpstr>Презентация PowerPoint</vt:lpstr>
      <vt:lpstr> Семья – это главная система, к которой          принадлежит каждый из нас. </vt:lpstr>
      <vt:lpstr>Презентация PowerPoint</vt:lpstr>
      <vt:lpstr>Требовательный родитель </vt:lpstr>
      <vt:lpstr>Критикующий родитель </vt:lpstr>
      <vt:lpstr>Сверхопекающий родитель</vt:lpstr>
      <vt:lpstr>Отстраненный родитель</vt:lpstr>
      <vt:lpstr>Ответственный родитель</vt:lpstr>
      <vt:lpstr>Итак, плохие, дисгармоничные или даже просто  холодные взаимоотношения в семье в большинстве случаев запускают  механизм развития у ребенка агрессии и аутоагрессии.  Если у ребенка не сложились уважительные и доверительные  отношения с родителями, то он установит их с товарищами  (особенно старшими), но тогда никто не может гарантировать,  что эти товарищи не повлияют на него отрицательно и не  привлекут  его к различным формам деструктивного поведения.</vt:lpstr>
      <vt:lpstr> Если замечена  склонность  к деструктивности </vt:lpstr>
      <vt:lpstr>Чтобы исправить ситуацию, нужно: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ВП</dc:creator>
  <cp:lastModifiedBy>admin</cp:lastModifiedBy>
  <cp:revision>218</cp:revision>
  <cp:lastPrinted>2018-05-10T07:54:21Z</cp:lastPrinted>
  <dcterms:created xsi:type="dcterms:W3CDTF">2018-05-07T08:47:43Z</dcterms:created>
  <dcterms:modified xsi:type="dcterms:W3CDTF">2018-05-15T04:23:54Z</dcterms:modified>
</cp:coreProperties>
</file>